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61" r:id="rId3"/>
    <p:sldId id="259" r:id="rId4"/>
    <p:sldId id="262" r:id="rId5"/>
    <p:sldId id="263" r:id="rId6"/>
    <p:sldId id="264" r:id="rId7"/>
    <p:sldId id="268" r:id="rId8"/>
    <p:sldId id="265" r:id="rId9"/>
    <p:sldId id="269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208" autoAdjust="0"/>
  </p:normalViewPr>
  <p:slideViewPr>
    <p:cSldViewPr snapToGrid="0" snapToObjects="1">
      <p:cViewPr varScale="1">
        <p:scale>
          <a:sx n="72" d="100"/>
          <a:sy n="72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50A88-319B-4E42-A424-44E2AE6BB462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1C18B-25F1-4653-A1B9-30DEE8D53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51BBC-2545-4B72-8F53-B43B15F9F507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D6CE-4BC4-48A9-9483-CD12EF13B3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maginary_number" TargetMode="External"/><Relationship Id="rId13" Type="http://schemas.openxmlformats.org/officeDocument/2006/relationships/hyperlink" Target="https://bn.wikipedia.org/wiki/%E0%A6%AE%E0%A7%82%E0%A6%B2%E0%A6%A6_%E0%A6%B8%E0%A6%82%E0%A6%96%E0%A7%8D%E0%A6%AF%E0%A6%BE" TargetMode="External"/><Relationship Id="rId3" Type="http://schemas.openxmlformats.org/officeDocument/2006/relationships/hyperlink" Target="https://bn.wikipedia.org/wiki/%E0%A6%A7%E0%A6%A8%E0%A6%BE%E0%A6%A4%E0%A7%8D%E0%A6%AE%E0%A6%95_%E0%A6%B8%E0%A6%82%E0%A6%96%E0%A7%8D%E0%A6%AF%E0%A6%BE" TargetMode="External"/><Relationship Id="rId7" Type="http://schemas.openxmlformats.org/officeDocument/2006/relationships/hyperlink" Target="https://bn.wikipedia.org/wiki/%E0%A6%85%E0%A6%AC%E0%A6%BE%E0%A6%B8%E0%A7%8D%E0%A6%A4%E0%A6%AC_%E0%A6%B8%E0%A6%82%E0%A6%96%E0%A7%8D%E0%A6%AF%E0%A6%BE" TargetMode="External"/><Relationship Id="rId12" Type="http://schemas.openxmlformats.org/officeDocument/2006/relationships/hyperlink" Target="https://bn.wikipedia.org/w/index.php?title=%E0%A6%B8%E0%A6%82%E0%A6%96%E0%A7%8D%E0%A6%AF%E0%A6%BE_%E0%A6%B0%E0%A7%87%E0%A6%96%E0%A6%BE&amp;action=edit&amp;redlink=1" TargetMode="External"/><Relationship Id="rId2" Type="http://schemas.openxmlformats.org/officeDocument/2006/relationships/hyperlink" Target="https://bn.wikipedia.org/s/2cq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n.wikipedia.org/wiki/%E0%A6%B8%E0%A6%82%E0%A6%96%E0%A7%8D%E0%A6%AF%E0%A6%BE%E0%A6%B0%E0%A7%87%E0%A6%96%E0%A6%BE" TargetMode="External"/><Relationship Id="rId11" Type="http://schemas.openxmlformats.org/officeDocument/2006/relationships/hyperlink" Target="https://bn.wikipedia.org/w/index.php?title=%E0%A6%B8%E0%A6%82%E0%A6%96%E0%A7%8D%E0%A6%AF%E0%A6%BE%E0%A6%A4%E0%A6%B2&amp;action=edit&amp;redlink=1" TargetMode="External"/><Relationship Id="rId5" Type="http://schemas.openxmlformats.org/officeDocument/2006/relationships/hyperlink" Target="https://bn.wikipedia.org/wiki/%E0%A6%B6%E0%A7%82%E0%A6%A8%E0%A7%8D%E0%A6%AF" TargetMode="External"/><Relationship Id="rId10" Type="http://schemas.openxmlformats.org/officeDocument/2006/relationships/hyperlink" Target="https://en.wikipedia.org/wiki/complex_number" TargetMode="External"/><Relationship Id="rId4" Type="http://schemas.openxmlformats.org/officeDocument/2006/relationships/hyperlink" Target="https://bn.wikipedia.org/wiki/%E0%A6%8B%E0%A6%A3%E0%A6%BE%E0%A6%A4%E0%A7%8D%E0%A6%AE%E0%A6%95_%E0%A6%B8%E0%A6%82%E0%A6%96%E0%A7%8D%E0%A6%AF%E0%A6%BE" TargetMode="External"/><Relationship Id="rId9" Type="http://schemas.openxmlformats.org/officeDocument/2006/relationships/hyperlink" Target="https://bn.wikipedia.org/wiki/%E0%A6%9C%E0%A6%9F%E0%A6%BF%E0%A6%B2_%E0%A6%B8%E0%A6%82%E0%A6%96%E0%A7%8D%E0%A6%AF%E0%A6%BE" TargetMode="External"/><Relationship Id="rId14" Type="http://schemas.openxmlformats.org/officeDocument/2006/relationships/hyperlink" Target="https://bn.wikipedia.org/wiki/%E0%A6%85%E0%A6%AE%E0%A7%82%E0%A6%B2%E0%A6%A6_%E0%A6%B8%E0%A6%82%E0%A6%96%E0%A7%8D%E0%A6%AF%E0%A6%B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AmgZv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K¬v‡m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vMZg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5842" name="Picture 2" descr="C:\Users\HP PC\Pictures\received_1695531917355569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457198" y="1630017"/>
            <a:ext cx="8435009" cy="4670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         </a:t>
            </a:r>
            <a:r>
              <a:rPr lang="en-US" sz="4800" dirty="0" smtClean="0"/>
              <a:t> </a:t>
            </a:r>
            <a:endParaRPr lang="en-US" sz="4800" dirty="0" smtClean="0"/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`</a:t>
            </a:r>
          </a:p>
          <a:p>
            <a:pPr>
              <a:buNone/>
            </a:pP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                </a:t>
            </a:r>
            <a:r>
              <a:rPr lang="en-US" sz="4800" dirty="0" smtClean="0"/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mgvß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130" y="274638"/>
            <a:ext cx="7434470" cy="918058"/>
          </a:xfrm>
          <a:solidFill>
            <a:srgbClr val="FF00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48205"/>
          </a:xfrm>
          <a:solidFill>
            <a:schemeClr val="bg1"/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bn-IN" b="1" dirty="0" smtClean="0"/>
              <a:t>বাস্তব সংখ্যা</a:t>
            </a:r>
            <a:endParaRPr lang="en-US" dirty="0" smtClean="0"/>
          </a:p>
          <a:p>
            <a:pPr>
              <a:buNone/>
            </a:pPr>
            <a:r>
              <a:rPr lang="bn-IN" b="1" u="sng" dirty="0" smtClean="0">
                <a:hlinkClick r:id="rId2"/>
              </a:rPr>
              <a:t>https://bn.wikipedia.org/s/2cqh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উইকিপিডিয়া</a:t>
            </a:r>
            <a:r>
              <a:rPr lang="en-US" dirty="0" smtClean="0"/>
              <a:t>, </a:t>
            </a:r>
            <a:r>
              <a:rPr lang="en-US" dirty="0" err="1" smtClean="0"/>
              <a:t>মুক্ত</a:t>
            </a:r>
            <a:r>
              <a:rPr lang="en-US" dirty="0" smtClean="0"/>
              <a:t> </a:t>
            </a:r>
            <a:r>
              <a:rPr lang="en-US" dirty="0" err="1" smtClean="0"/>
              <a:t>বিশ্বকোষ</a:t>
            </a:r>
            <a:r>
              <a:rPr lang="en-US" dirty="0" smtClean="0"/>
              <a:t> </a:t>
            </a:r>
            <a:r>
              <a:rPr lang="en-US" dirty="0" err="1" smtClean="0"/>
              <a:t>থেকে</a:t>
            </a:r>
            <a:endParaRPr lang="en-US" dirty="0" smtClean="0"/>
          </a:p>
          <a:p>
            <a:pPr>
              <a:buNone/>
            </a:pPr>
            <a:r>
              <a:rPr lang="bn-IN" u="sng" dirty="0" smtClean="0">
                <a:hlinkClick r:id="rId3" tooltip="ধনাত্মক সংখ্যা"/>
              </a:rPr>
              <a:t>ধনাত্মক সংখ্যা</a:t>
            </a:r>
            <a:r>
              <a:rPr lang="bn-IN" dirty="0" smtClean="0"/>
              <a:t>, </a:t>
            </a:r>
            <a:r>
              <a:rPr lang="bn-IN" u="sng" dirty="0" smtClean="0">
                <a:hlinkClick r:id="rId4" tooltip="ঋণাত্মক সংখ্যা"/>
              </a:rPr>
              <a:t>ঋণাত্মক সংখ্যা</a:t>
            </a:r>
            <a:r>
              <a:rPr lang="bn-IN" dirty="0" smtClean="0"/>
              <a:t> এবং </a:t>
            </a:r>
            <a:r>
              <a:rPr lang="bn-IN" u="sng" dirty="0" smtClean="0">
                <a:hlinkClick r:id="rId5" tooltip="শূন্য"/>
              </a:rPr>
              <a:t>শূন্য</a:t>
            </a:r>
            <a:r>
              <a:rPr lang="bn-IN" dirty="0" smtClean="0"/>
              <a:t> - সব‌ই </a:t>
            </a:r>
            <a:r>
              <a:rPr lang="bn-IN" b="1" dirty="0" smtClean="0"/>
              <a:t>বাস্তব সংখ্যা</a:t>
            </a:r>
            <a:r>
              <a:rPr lang="bn-IN" dirty="0" smtClean="0"/>
              <a:t> (ইংরেজি Real number) ।</a:t>
            </a:r>
            <a:endParaRPr lang="en-US" dirty="0" smtClean="0"/>
          </a:p>
          <a:p>
            <a:pPr>
              <a:buNone/>
            </a:pPr>
            <a:r>
              <a:rPr lang="bn-IN" dirty="0" smtClean="0"/>
              <a:t> অর্থাৎ যে সকল সংখ্যাকে </a:t>
            </a:r>
            <a:r>
              <a:rPr lang="bn-IN" u="sng" dirty="0" smtClean="0">
                <a:hlinkClick r:id="rId6" tooltip="সংখ্যারেখা"/>
              </a:rPr>
              <a:t>সংখ্যারেখা</a:t>
            </a:r>
            <a:r>
              <a:rPr lang="bn-IN" dirty="0" smtClean="0"/>
              <a:t>-র মাধ্যমে প্রকাশ করা যায় তাদেরকে বাস্তব সংখ্যা বলে।</a:t>
            </a:r>
            <a:endParaRPr lang="en-US" dirty="0" smtClean="0"/>
          </a:p>
          <a:p>
            <a:pPr>
              <a:buNone/>
            </a:pPr>
            <a:r>
              <a:rPr lang="bn-IN" dirty="0" smtClean="0"/>
              <a:t> এর বিপরীতে আর এক ধরনের সংখ্যা আছে যাদের বলা হয় </a:t>
            </a:r>
            <a:r>
              <a:rPr lang="bn-IN" u="sng" dirty="0" smtClean="0">
                <a:hlinkClick r:id="rId7" tooltip="অবাস্তব সংখ্যা"/>
              </a:rPr>
              <a:t>অবাস্তব সংখ্যা</a:t>
            </a:r>
            <a:r>
              <a:rPr lang="bn-IN" dirty="0" smtClean="0"/>
              <a:t> (</a:t>
            </a:r>
            <a:r>
              <a:rPr lang="bn-IN" u="sng" dirty="0" smtClean="0">
                <a:hlinkClick r:id="rId8" tooltip="en:imaginary number"/>
              </a:rPr>
              <a:t>Imaginary number</a:t>
            </a:r>
            <a:r>
              <a:rPr lang="bn-IN" dirty="0" smtClean="0"/>
              <a:t>)।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bn-IN" dirty="0" smtClean="0"/>
              <a:t>বাস্তব এবং অবাস্তব অংশযুক্ত সংখ্যাকে বলে </a:t>
            </a:r>
            <a:r>
              <a:rPr lang="bn-IN" u="sng" dirty="0" smtClean="0">
                <a:hlinkClick r:id="rId9" tooltip="জটিল সংখ্যা"/>
              </a:rPr>
              <a:t>জটিল সংখ্যা</a:t>
            </a:r>
            <a:r>
              <a:rPr lang="bn-IN" dirty="0" smtClean="0"/>
              <a:t> (</a:t>
            </a:r>
            <a:r>
              <a:rPr lang="bn-IN" u="sng" dirty="0" smtClean="0">
                <a:hlinkClick r:id="rId10" tooltip="en:complex number"/>
              </a:rPr>
              <a:t>complex number</a:t>
            </a:r>
            <a:r>
              <a:rPr lang="bn-IN" dirty="0" smtClean="0"/>
              <a:t>) যা "</a:t>
            </a:r>
            <a:r>
              <a:rPr lang="bn-IN" u="sng" dirty="0" smtClean="0">
                <a:hlinkClick r:id="rId11" tooltip="সংখ্যাতল (পাতার অস্তিত্ব নেই)"/>
              </a:rPr>
              <a:t>জটিল সংখ্যাতলের</a:t>
            </a:r>
            <a:r>
              <a:rPr lang="bn-IN" dirty="0" smtClean="0"/>
              <a:t>" (complex number plane) উপর যেকোন বিন্দু।</a:t>
            </a:r>
            <a:endParaRPr lang="en-US" dirty="0" smtClean="0"/>
          </a:p>
          <a:p>
            <a:pPr>
              <a:buNone/>
            </a:pPr>
            <a:r>
              <a:rPr lang="bn-IN" dirty="0" smtClean="0"/>
              <a:t> এই তলে "বাস্তব </a:t>
            </a:r>
            <a:r>
              <a:rPr lang="bn-IN" u="sng" dirty="0" smtClean="0">
                <a:hlinkClick r:id="rId12" tooltip="সংখ্যা রেখা (পাতার অস্তিত্ব নেই)"/>
              </a:rPr>
              <a:t>সংখ্যা রেখা</a:t>
            </a:r>
            <a:r>
              <a:rPr lang="bn-IN" dirty="0" smtClean="0"/>
              <a:t>"-র (Real axis) সঙ্গে </a:t>
            </a:r>
            <a:r>
              <a:rPr lang="bn-IN" u="sng" dirty="0" smtClean="0">
                <a:hlinkClick r:id="rId7" tooltip="অবাস্তব সংখ্যা"/>
              </a:rPr>
              <a:t>অবাস্তব সংখ্যা</a:t>
            </a:r>
            <a:r>
              <a:rPr lang="bn-IN" dirty="0" smtClean="0"/>
              <a:t> রেখা (Imaginary axis) লম্বভাবে অবস্থিত।</a:t>
            </a:r>
            <a:endParaRPr lang="en-US" dirty="0" smtClean="0"/>
          </a:p>
          <a:p>
            <a:pPr>
              <a:buNone/>
            </a:pPr>
            <a:r>
              <a:rPr lang="bn-IN" b="1" dirty="0" smtClean="0"/>
              <a:t>শ্রেণীবিভাগ</a:t>
            </a:r>
            <a:endParaRPr lang="en-US" dirty="0" smtClean="0"/>
          </a:p>
          <a:p>
            <a:pPr>
              <a:buNone/>
            </a:pPr>
            <a:r>
              <a:rPr lang="bn-IN" dirty="0" smtClean="0"/>
              <a:t>বাস্তব সংখ্যাকে দুই শ্রেণীতে ভাগ করা যায়:</a:t>
            </a:r>
            <a:endParaRPr lang="en-US" dirty="0" smtClean="0"/>
          </a:p>
          <a:p>
            <a:pPr lvl="0">
              <a:buNone/>
            </a:pPr>
            <a:r>
              <a:rPr lang="bn-IN" u="sng" dirty="0" smtClean="0">
                <a:hlinkClick r:id="rId13" tooltip="মূলদ সংখ্যা"/>
              </a:rPr>
              <a:t>মূলদ সংখ্যা</a:t>
            </a:r>
            <a:r>
              <a:rPr lang="bn-IN" dirty="0" smtClean="0"/>
              <a:t> এবং</a:t>
            </a:r>
            <a:endParaRPr lang="en-US" dirty="0" smtClean="0"/>
          </a:p>
          <a:p>
            <a:pPr lvl="0">
              <a:buNone/>
            </a:pPr>
            <a:r>
              <a:rPr lang="bn-IN" u="sng" dirty="0" smtClean="0">
                <a:hlinkClick r:id="rId14" tooltip="অমূলদ সংখ্যা"/>
              </a:rPr>
              <a:t>অমূলদ সংখ্যা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5588" y="1802793"/>
            <a:ext cx="6893169" cy="31393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bn-IN" b="1" dirty="0" smtClean="0"/>
              <a:t>বাস্তব সংখ্যার স্বীকার্যসমূহ</a:t>
            </a:r>
            <a:endParaRPr lang="en-US" dirty="0" smtClean="0"/>
          </a:p>
          <a:p>
            <a:r>
              <a:rPr lang="bn-IN" dirty="0" smtClean="0"/>
              <a:t>যে সকল স্বীকার্যসমূহের উপরে বাস্তব সংখ্যা ধারণাটি প্রতিষ্ঠিত সেগুলি হচ্ছেঃ</a:t>
            </a:r>
            <a:endParaRPr lang="en-US" dirty="0" smtClean="0"/>
          </a:p>
          <a:p>
            <a:pPr lvl="0"/>
            <a:r>
              <a:rPr lang="bn-IN" dirty="0" smtClean="0"/>
              <a:t>আবদ্ধতা (Closure)</a:t>
            </a:r>
            <a:endParaRPr lang="en-US" dirty="0" smtClean="0"/>
          </a:p>
          <a:p>
            <a:pPr lvl="0"/>
            <a:r>
              <a:rPr lang="bn-IN" dirty="0" smtClean="0"/>
              <a:t>অনন্যতা (Uniqueness)</a:t>
            </a:r>
            <a:endParaRPr lang="en-US" dirty="0" smtClean="0"/>
          </a:p>
          <a:p>
            <a:pPr lvl="0"/>
            <a:r>
              <a:rPr lang="bn-IN" dirty="0" smtClean="0"/>
              <a:t>বিনিময়যোগ্যতা (Commutativity)</a:t>
            </a:r>
            <a:endParaRPr lang="en-US" dirty="0" smtClean="0"/>
          </a:p>
          <a:p>
            <a:pPr lvl="0"/>
            <a:r>
              <a:rPr lang="bn-IN" dirty="0" smtClean="0"/>
              <a:t>সংযোজনযোগ্যতা (Associativity)</a:t>
            </a:r>
            <a:endParaRPr lang="en-US" dirty="0" smtClean="0"/>
          </a:p>
          <a:p>
            <a:pPr lvl="0"/>
            <a:r>
              <a:rPr lang="bn-IN" dirty="0" smtClean="0"/>
              <a:t>বণ্টনযোগ্যতা (Distributivity)</a:t>
            </a:r>
            <a:endParaRPr lang="en-US" dirty="0" smtClean="0"/>
          </a:p>
          <a:p>
            <a:pPr lvl="0"/>
            <a:r>
              <a:rPr lang="bn-IN" dirty="0" smtClean="0"/>
              <a:t>অভেদকের অস্তিত্ব (Existence of identity)</a:t>
            </a:r>
            <a:endParaRPr lang="en-US" dirty="0" smtClean="0"/>
          </a:p>
          <a:p>
            <a:pPr lvl="0"/>
            <a:r>
              <a:rPr lang="bn-IN" dirty="0" smtClean="0"/>
              <a:t>বিপরীতকের অস্তিত্ব (Existence of inverse)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b,c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R.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K)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a&lt; b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†h,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a+c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&lt;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b+c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L)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†h,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M)‡`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†h 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a.o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o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mgvavb:M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1+0=1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or,a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(1+0)=a.1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or,a.1+a.0=a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or, -a +(a+a.0)=-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a+a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or,( -a +a)+a.0=-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a+a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or, 0+a.0=0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or,   a.0=0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81271" y="1763090"/>
          <a:ext cx="357808" cy="516283"/>
        </p:xfrm>
        <a:graphic>
          <a:graphicData uri="http://schemas.openxmlformats.org/presentationml/2006/ole">
            <p:oleObj spid="_x0000_s17411" name="Equation" r:id="rId3" imgW="126720" imgH="12672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10609" y="2795656"/>
          <a:ext cx="2089812" cy="588679"/>
        </p:xfrm>
        <a:graphic>
          <a:graphicData uri="http://schemas.openxmlformats.org/presentationml/2006/ole">
            <p:oleObj spid="_x0000_s17412" name="Equation" r:id="rId4" imgW="9014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bn-IN" dirty="0" smtClean="0">
                <a:latin typeface="Times New Roman" pitchFamily="18" charset="0"/>
              </a:rPr>
              <a:t>P=7x – 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K)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ciggv‡bi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wP‡ýi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 0</a:t>
            </a:r>
            <a:r>
              <a:rPr lang="en-US" dirty="0" smtClean="0">
                <a:latin typeface="Times New Roman"/>
                <a:cs typeface="Times New Roman"/>
              </a:rPr>
              <a:t>≤x≤4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L)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smtClean="0">
                <a:latin typeface="Calibri"/>
                <a:cs typeface="SutonnyMJ" pitchFamily="2" charset="0"/>
              </a:rPr>
              <a:t>│√p -7│&lt;3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M)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n-IN" dirty="0" smtClean="0">
                <a:latin typeface="Times New Roman" pitchFamily="18" charset="0"/>
              </a:rPr>
              <a:t>x = 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‡h </a:t>
            </a:r>
            <a:r>
              <a:rPr lang="en-US" dirty="0" smtClean="0">
                <a:latin typeface="Calibri"/>
                <a:cs typeface="SutonnyMJ" pitchFamily="2" charset="0"/>
              </a:rPr>
              <a:t>√p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357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,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58621" y="1600200"/>
          <a:ext cx="2061617" cy="612913"/>
        </p:xfrm>
        <a:graphic>
          <a:graphicData uri="http://schemas.openxmlformats.org/presentationml/2006/ole">
            <p:oleObj spid="_x0000_s33794" name="Equation" r:id="rId3" imgW="939600" imgH="2793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11300" y="2213113"/>
          <a:ext cx="7175500" cy="4706937"/>
        </p:xfrm>
        <a:graphic>
          <a:graphicData uri="http://schemas.openxmlformats.org/presentationml/2006/ole">
            <p:oleObj spid="_x0000_s33795" name="Equation" r:id="rId4" imgW="1765080" imgH="1676160" progId="Equation.3">
              <p:embed/>
            </p:oleObj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     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                    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09684" y="1230964"/>
          <a:ext cx="7977116" cy="5495905"/>
        </p:xfrm>
        <a:graphic>
          <a:graphicData uri="http://schemas.openxmlformats.org/presentationml/2006/ole">
            <p:oleObj spid="_x0000_s36867" name="Equation" r:id="rId3" imgW="2197080" imgH="3822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09659" y="484062"/>
          <a:ext cx="1052719" cy="639888"/>
        </p:xfrm>
        <a:graphic>
          <a:graphicData uri="http://schemas.openxmlformats.org/presentationml/2006/ole">
            <p:oleObj spid="_x0000_s36868" name="Equation" r:id="rId4" imgW="647640" imgH="393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055893" y="562224"/>
          <a:ext cx="1337479" cy="668740"/>
        </p:xfrm>
        <a:graphic>
          <a:graphicData uri="http://schemas.openxmlformats.org/presentationml/2006/ole">
            <p:oleObj spid="_x0000_s36869" name="Equation" r:id="rId5" imgW="787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m¦xKvh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mg~n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AmgZvi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mg~n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g~j¨vqY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f(x) = x – 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  -2&lt;x&lt;6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AmgZv‡K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ciggvb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wPý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e¨envi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smtClean="0">
                <a:latin typeface="Calibri"/>
                <a:cs typeface="Times New Roman" pitchFamily="18" charset="0"/>
              </a:rPr>
              <a:t>│f(x)│&lt;  1̷  10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‡h,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msL¨v‡iLvi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f(x) .f(x-1) ˃0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f(x-3).f(x+2)</a:t>
            </a:r>
            <a:r>
              <a:rPr lang="en-US" dirty="0" smtClean="0">
                <a:latin typeface="Times New Roman"/>
                <a:cs typeface="Times New Roman"/>
              </a:rPr>
              <a:t>≤0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Calibri"/>
                <a:cs typeface="Times New Roman" pitchFamily="18" charset="0"/>
              </a:rPr>
              <a:t> 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671931" y="3702093"/>
          <a:ext cx="3014869" cy="857440"/>
        </p:xfrm>
        <a:graphic>
          <a:graphicData uri="http://schemas.openxmlformats.org/presentationml/2006/ole">
            <p:oleObj spid="_x0000_s38915" name="Equation" r:id="rId3" imgW="1384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438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Microsoft Equation 3.0</vt:lpstr>
      <vt:lpstr>ev¯Íe msL¨v I AmgZv K¬v‡m ¯^vMZg</vt:lpstr>
      <vt:lpstr>ev¯Íe msL¨v</vt:lpstr>
      <vt:lpstr>Slide 3</vt:lpstr>
      <vt:lpstr>ev¯Íe msL¨v</vt:lpstr>
      <vt:lpstr>ev¯Íe msL¨v</vt:lpstr>
      <vt:lpstr>ev¯Íe msL¨v</vt:lpstr>
      <vt:lpstr>cÖkœ:          n‡j †`LvI †h                      </vt:lpstr>
      <vt:lpstr>ev¯Íe msL¨v</vt:lpstr>
      <vt:lpstr>ev¯Íe msL¨v</vt:lpstr>
      <vt:lpstr>ev¯Íe msL¨v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PC</dc:creator>
  <cp:lastModifiedBy>HP PC</cp:lastModifiedBy>
  <cp:revision>40</cp:revision>
  <dcterms:created xsi:type="dcterms:W3CDTF">2016-04-07T06:09:40Z</dcterms:created>
  <dcterms:modified xsi:type="dcterms:W3CDTF">2016-05-15T06:22:18Z</dcterms:modified>
</cp:coreProperties>
</file>